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8899" autoAdjust="0"/>
  </p:normalViewPr>
  <p:slideViewPr>
    <p:cSldViewPr>
      <p:cViewPr>
        <p:scale>
          <a:sx n="107" d="100"/>
          <a:sy n="107" d="100"/>
        </p:scale>
        <p:origin x="-648" y="-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27B7D3-CBE3-4D62-A8C1-7BDE90EBE48A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7E2E4C2-A8F9-4A76-B5A9-C167435266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2562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171450"/>
            <a:ext cx="8696325" cy="4525963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4014788"/>
            <a:ext cx="8723312" cy="10001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3A91F-A370-4BC2-B2B2-4FBA4726D198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C6AA6-305E-4FD2-84AA-393DDC7522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31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13BDE-4CCE-4F3A-9E01-E5220DE7BF99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7E07D-5222-43D1-B97B-68DD3C7692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207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171450"/>
            <a:ext cx="8696325" cy="106997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534988"/>
            <a:ext cx="8723312" cy="10001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B53FE-DA33-4228-B628-3AFE131BC2B7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7D32-B1CE-47C0-AC02-87761898F6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833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404D-1F71-458F-B4B5-8689C489BD49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9FE24-8B01-40E1-93B3-6FE2D404CD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337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171450"/>
            <a:ext cx="8696325" cy="355282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3152775"/>
            <a:ext cx="2876550" cy="534988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3055938"/>
            <a:ext cx="5545138" cy="638175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3065463"/>
            <a:ext cx="5467350" cy="581025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3055938"/>
            <a:ext cx="3306763" cy="488950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3043238"/>
            <a:ext cx="8723312" cy="9985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CB63-79AB-474B-A300-B9CE54C1D236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DC30E-FD91-4E7D-A41C-2D279BC74D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023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AD6-94CB-4410-8467-22229612F312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1E6A8EC7-59F3-4AB7-8903-4B681DF4C7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349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AD4C2-B13D-4DA4-8AEE-79B998C33492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A300C-B14B-459A-BF0B-B31F1ADFD3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98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0D2E8-0408-47C7-B429-F8E6536BFFE7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5DAF-0FF9-4DF8-A467-4DE2396746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31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171450"/>
            <a:ext cx="8696325" cy="106997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534988"/>
            <a:ext cx="8723312" cy="998537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DD0EE-65DF-4A25-8AD7-75209F3A800F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3C0AD-FBAA-467B-9280-29DC20BDB3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25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171450"/>
            <a:ext cx="8696325" cy="1069975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534988"/>
            <a:ext cx="8723312" cy="10001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2BC2A-7793-4CD3-89EE-4BB2AB5C505E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2C3D0-CAAC-4C2E-A07A-43BD05CBAD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308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171450"/>
            <a:ext cx="8696325" cy="4525963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4014788"/>
            <a:ext cx="8723312" cy="10001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8A4C6-2DBF-4D9F-9FEA-7326216BCCE6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AD83F-3173-4685-9392-987C4806B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070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6325" cy="1851025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258888"/>
            <a:ext cx="8723312" cy="998537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4000"/>
            <a:ext cx="82296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4687888"/>
            <a:ext cx="3786187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2DDE032-6762-4B68-B4A6-472EC71066F8}" type="datetimeFigureOut">
              <a:rPr lang="ru-RU"/>
              <a:pPr>
                <a:defRPr/>
              </a:pPr>
              <a:t>26.05.2020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4687888"/>
            <a:ext cx="3786188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4687888"/>
            <a:ext cx="11620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fld id="{849FDE58-D36A-4549-B258-21E28D7CDF6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006600"/>
            <a:ext cx="7408862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2" r:id="rId2"/>
    <p:sldLayoutId id="2147483828" r:id="rId3"/>
    <p:sldLayoutId id="2147483823" r:id="rId4"/>
    <p:sldLayoutId id="2147483824" r:id="rId5"/>
    <p:sldLayoutId id="2147483825" r:id="rId6"/>
    <p:sldLayoutId id="2147483829" r:id="rId7"/>
    <p:sldLayoutId id="2147483830" r:id="rId8"/>
    <p:sldLayoutId id="2147483831" r:id="rId9"/>
    <p:sldLayoutId id="2147483826" r:id="rId10"/>
    <p:sldLayoutId id="214748383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23528" y="195487"/>
            <a:ext cx="8568952" cy="1224135"/>
          </a:xfrm>
        </p:spPr>
        <p:txBody>
          <a:bodyPr/>
          <a:lstStyle/>
          <a:p>
            <a:r>
              <a:rPr lang="ru-RU" altLang="ru-RU" sz="1600" b="1" dirty="0" smtClean="0"/>
              <a:t>Городское учебно-методическое объединение</a:t>
            </a:r>
            <a:r>
              <a:rPr lang="ru-RU" altLang="ru-RU" sz="1600" b="1" dirty="0"/>
              <a:t/>
            </a:r>
            <a:br>
              <a:rPr lang="ru-RU" altLang="ru-RU" sz="1600" b="1" dirty="0"/>
            </a:br>
            <a:r>
              <a:rPr lang="ru-RU" altLang="ru-RU" sz="1600" b="1" dirty="0"/>
              <a:t>руководителей отделений дополнительного образования профессиональных образовательных учреждений </a:t>
            </a:r>
            <a:r>
              <a:rPr lang="ru-RU" altLang="ru-RU" sz="1600" b="1" dirty="0" smtClean="0"/>
              <a:t>и </a:t>
            </a:r>
            <a:r>
              <a:rPr lang="ru-RU" altLang="ru-RU" sz="1600" b="1" dirty="0"/>
              <a:t>педагогов дополнительного образования </a:t>
            </a:r>
            <a:br>
              <a:rPr lang="ru-RU" altLang="ru-RU" sz="1600" b="1" dirty="0"/>
            </a:br>
            <a:r>
              <a:rPr lang="ru-RU" altLang="ru-RU" sz="1600" b="1" dirty="0"/>
              <a:t>профессиональных образовательных </a:t>
            </a:r>
            <a:r>
              <a:rPr lang="ru-RU" altLang="ru-RU" sz="1600" b="1" dirty="0" smtClean="0"/>
              <a:t>учреждений </a:t>
            </a:r>
            <a:r>
              <a:rPr lang="ru-RU" altLang="ru-RU" sz="1600" b="1" dirty="0"/>
              <a:t/>
            </a:r>
            <a:br>
              <a:rPr lang="ru-RU" altLang="ru-RU" sz="1600" b="1" dirty="0"/>
            </a:br>
            <a:endParaRPr lang="ru-RU" altLang="ru-RU" sz="1600" b="1" dirty="0" smtClean="0"/>
          </a:p>
        </p:txBody>
      </p:sp>
      <p:sp>
        <p:nvSpPr>
          <p:cNvPr id="11267" name="Объект 4"/>
          <p:cNvSpPr>
            <a:spLocks noGrp="1"/>
          </p:cNvSpPr>
          <p:nvPr>
            <p:ph idx="1"/>
          </p:nvPr>
        </p:nvSpPr>
        <p:spPr>
          <a:xfrm>
            <a:off x="871538" y="1635646"/>
            <a:ext cx="7588894" cy="3240360"/>
          </a:xfrm>
        </p:spPr>
        <p:txBody>
          <a:bodyPr/>
          <a:lstStyle/>
          <a:p>
            <a:pPr marL="0" indent="266700" algn="just"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выявления лучших практик работы по гражданско-патриотическому воспитанию обучающихся профессиональных образовательных учреждений, находящихся в ведении Комитета по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городским учебно-методическим объединением руководителей отделений дополнительного образования профессиональных образовательных учреждений и педагогов дополнительного образования профессиональных образовательных учреждений в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с декабря 2019 года по март 2020 года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 организован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Смотр-фестиваль отделений дополнительного образования профессиональных образовательных учреждений, находящихся в ведении Комитета по образованию, «Из одного металла льют медаль за бой, медаль за труд»,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посвященный                   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75-летию Победы советского народа в Великой Отечественной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войне 1941-1945 годов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266700" algn="just"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 проходил по двум номинациям: </a:t>
            </a:r>
          </a:p>
          <a:p>
            <a:pPr marL="0" indent="266700" algn="just"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«Деятельность отделений дополнительного образования ПОУ по гражданско-патриотическому воспитанию»;</a:t>
            </a:r>
          </a:p>
          <a:p>
            <a:pPr marL="0" indent="266700" algn="just"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«Лучшая практика работы педагога дополнительного образования (творческой группы) ПОУ по гражданско-патриотическому воспитанию».</a:t>
            </a:r>
          </a:p>
          <a:p>
            <a:pPr marL="0" indent="266700" algn="just"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Фестивале приняли участие 78 педагогов из 8 отделений дополнительного образования профессиональных образовательных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339502"/>
            <a:ext cx="8640960" cy="4176464"/>
          </a:xfrm>
        </p:spPr>
        <p:txBody>
          <a:bodyPr/>
          <a:lstStyle/>
          <a:p>
            <a:pPr marL="0" indent="357188" algn="just">
              <a:buFont typeface="Wingdings" pitchFamily="2" charset="2"/>
              <a:buNone/>
              <a:defRPr/>
            </a:pPr>
            <a:endParaRPr lang="ru-RU" sz="11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7188" algn="just">
              <a:buFont typeface="Wingdings" pitchFamily="2" charset="2"/>
              <a:buNone/>
              <a:defRPr/>
            </a:pP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отделений дополнительного образования и педагогов оценивало компетентное жюри, в которое вошли специалисты системы дополнительного образования, а также председатель региональной общественной организации «Общество ветеранов-инвалидов «Блокадных дней резервы трудовые» </a:t>
            </a:r>
            <a:r>
              <a:rPr lang="ru-RU" sz="11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Розумбаева</a:t>
            </a:r>
            <a:r>
              <a:rPr lang="ru-RU" sz="1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Вера Сергеевна, 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лидер Совета учащейся молодежи Санкт-Петербурга – </a:t>
            </a:r>
            <a:r>
              <a:rPr lang="ru-RU" sz="11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Илясов</a:t>
            </a:r>
            <a:r>
              <a:rPr lang="ru-RU" sz="11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Максим. </a:t>
            </a:r>
          </a:p>
          <a:p>
            <a:pPr marL="0" indent="357188" algn="just">
              <a:buNone/>
              <a:defRPr/>
            </a:pPr>
            <a:endParaRPr lang="ru-RU" sz="11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7188" algn="just">
              <a:buNone/>
              <a:defRPr/>
            </a:pPr>
            <a:r>
              <a:rPr lang="ru-RU" sz="110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Жюри смотра-фестиваля рекомендовало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357188" algn="just">
              <a:buNone/>
              <a:defRPr/>
            </a:pPr>
            <a:endParaRPr lang="ru-RU" sz="11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-442913" algn="just">
              <a:buFont typeface="Wingdings" panose="05000000000000000000" pitchFamily="2" charset="2"/>
              <a:buChar char="q"/>
              <a:defRPr/>
            </a:pP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Пятуниной Ольге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Геннадьевне, педагогу дополнительного образования, заместителю директора по учебно-воспитательной работе Санкт-Петербургского государственного бюджетного профессионального образовательного учреждения «Лицей сервиса и индустриальных технологий» за представление опыта работы – мастер-класса «Хранители памяти» «Добровольцы – 1941».</a:t>
            </a:r>
          </a:p>
          <a:p>
            <a:pPr marL="714375" indent="-442913" algn="just">
              <a:buFont typeface="Wingdings" panose="05000000000000000000" pitchFamily="2" charset="2"/>
              <a:buChar char="q"/>
              <a:defRPr/>
            </a:pP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Дмитриевой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Елене Николаевне, педагогу дополнительного образования Санкт-Петербургского государственного бюджетного профессионального образовательного учреждения «Педагогический колледж № 8» за представление опыта </a:t>
            </a:r>
          </a:p>
          <a:p>
            <a:pPr marL="714375" indent="-442913" algn="just">
              <a:buFont typeface="Wingdings" panose="05000000000000000000" pitchFamily="2" charset="2"/>
              <a:buChar char="q"/>
              <a:defRPr/>
            </a:pP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отделению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Санкт-Петербургского государственного бюджетного профессионального образовательного учреждения «Колледж «Звездный» (руководитель: Могутова Елена Викторовна), </a:t>
            </a:r>
          </a:p>
          <a:p>
            <a:pPr marL="714375" indent="-442913" algn="just">
              <a:buFont typeface="Wingdings" panose="05000000000000000000" pitchFamily="2" charset="2"/>
              <a:buChar char="q"/>
              <a:defRPr/>
            </a:pP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отделению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Государственного бюджетного профессионального образовательного учреждения педагогического колледжа № 1 им. Н.А. Некрасова Санкт-Петербурга (руководитель: Ларионова </a:t>
            </a:r>
            <a:r>
              <a:rPr lang="ru-RU" sz="11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Гулизар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Закарижаевна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714375" indent="-442913" algn="just">
              <a:buFont typeface="Wingdings" panose="05000000000000000000" pitchFamily="2" charset="2"/>
              <a:buChar char="q"/>
              <a:defRPr/>
            </a:pP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отделению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Санкт-Петербургского государственного бюджетного профессионального образовательного учреждения «Ижорский колледж» (руководитель: Красильникова Юлия Платоновна) </a:t>
            </a:r>
          </a:p>
          <a:p>
            <a:pPr marL="714375" indent="-442913" algn="just">
              <a:buFont typeface="Wingdings" panose="05000000000000000000" pitchFamily="2" charset="2"/>
              <a:buChar char="q"/>
              <a:defRPr/>
            </a:pP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отделению </a:t>
            </a:r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Санкт-Петербургского государственного бюджетного профессионального образовательного учреждения «Садово-архитектурный колледж» (руководитель: Жарова Виктория Геннадьевна</a:t>
            </a:r>
            <a:r>
              <a:rPr lang="ru-RU" sz="11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71462" indent="0" algn="just">
              <a:buNone/>
              <a:defRPr/>
            </a:pPr>
            <a:endParaRPr lang="ru-RU" sz="11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2" indent="0" algn="just">
              <a:buNone/>
              <a:defRPr/>
            </a:pP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 и оформить практики работы для </a:t>
            </a:r>
            <a:r>
              <a:rPr lang="ru-RU" sz="11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распространения и продвижения опыта </a:t>
            </a: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-442913" algn="just">
              <a:buNone/>
              <a:defRPr/>
            </a:pPr>
            <a:endParaRPr lang="ru-RU" sz="11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239495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Работа\В презентацию ГУМО\IMG_01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082" y="866702"/>
            <a:ext cx="2669890" cy="200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Работа\В презентацию ГУМО\IMG_032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2807"/>
            <a:ext cx="2621751" cy="196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2546"/>
            <a:ext cx="8147248" cy="1368152"/>
          </a:xfrm>
        </p:spPr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Смотр-фестиваль отделений дополнительного образования профессиональных образовательных учреждений, находящихся в ведении Комитета по образованию, «Из одного металла льют медаль за бой, медаль за труд», посвященный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75-летию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советского народа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Отечественной войне 1941-1945 годов</a:t>
            </a:r>
          </a:p>
        </p:txBody>
      </p:sp>
      <p:pic>
        <p:nvPicPr>
          <p:cNvPr id="1027" name="Picture 3" descr="E:\Работа\В презентацию ГУМО\255-bacCTyLXeK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72" y="3207699"/>
            <a:ext cx="307644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Работа\В презентацию ГУМО\IMG_050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31790"/>
            <a:ext cx="2656651" cy="19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Работа\В презентацию ГУМО\IMG_949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082" y="3003796"/>
            <a:ext cx="2669890" cy="2002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Работа\В презентацию ГУМО\229-daw4oXFAes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770" y="1059582"/>
            <a:ext cx="3694245" cy="213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579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867</TotalTime>
  <Words>386</Words>
  <Application>Microsoft Office PowerPoint</Application>
  <PresentationFormat>Экран (16:9)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Городское учебно-методическое объединение руководителей отделений дополнительного образования профессиональных образовательных учреждений и педагогов дополнительного образования  профессиональных образовательных учреждений  </vt:lpstr>
      <vt:lpstr>Презентация PowerPoint</vt:lpstr>
      <vt:lpstr>Смотр-фестиваль отделений дополнительного образования профессиональных образовательных учреждений, находящихся в ведении Комитета по образованию, «Из одного металла льют медаль за бой, медаль за труд», посвященный  75-летию Победы советского народа  в Великой Отечественной войне 1941-1945 годов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Карелова Ирина Михайловна, заведующий кабинетом научно-методического сопровождения культурно-образовательных программ отдела ОМР ГБНОУ «СПБ ГДТЮ»</dc:title>
  <dc:creator>Кабинет НМСДП</dc:creator>
  <cp:lastModifiedBy>metoduser</cp:lastModifiedBy>
  <cp:revision>62</cp:revision>
  <dcterms:created xsi:type="dcterms:W3CDTF">2018-05-24T08:19:25Z</dcterms:created>
  <dcterms:modified xsi:type="dcterms:W3CDTF">2020-05-26T09:32:17Z</dcterms:modified>
</cp:coreProperties>
</file>